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83" r:id="rId2"/>
    <p:sldId id="701" r:id="rId3"/>
    <p:sldId id="689" r:id="rId4"/>
    <p:sldId id="650" r:id="rId5"/>
    <p:sldId id="712" r:id="rId6"/>
    <p:sldId id="686" r:id="rId7"/>
    <p:sldId id="705" r:id="rId8"/>
    <p:sldId id="706" r:id="rId9"/>
    <p:sldId id="710" r:id="rId10"/>
    <p:sldId id="680" r:id="rId11"/>
    <p:sldId id="707" r:id="rId12"/>
    <p:sldId id="715" r:id="rId13"/>
    <p:sldId id="714" r:id="rId14"/>
    <p:sldId id="709" r:id="rId15"/>
    <p:sldId id="604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00CC"/>
    <a:srgbClr val="D0D8E8"/>
    <a:srgbClr val="E9F7EA"/>
  </p:clrMru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4890" autoAdjust="0"/>
    <p:restoredTop sz="90310" autoAdjust="0"/>
  </p:normalViewPr>
  <p:slideViewPr>
    <p:cSldViewPr>
      <p:cViewPr>
        <p:scale>
          <a:sx n="75" d="100"/>
          <a:sy n="75" d="100"/>
        </p:scale>
        <p:origin x="-1522" y="-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381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Консолидированный годовой </a:t>
            </a:r>
            <a:r>
              <a:rPr lang="ru-RU" dirty="0"/>
              <a:t>объем </a:t>
            </a:r>
            <a:r>
              <a:rPr lang="ru-RU" dirty="0" smtClean="0"/>
              <a:t>закупок заказчиков МО Динской район</a:t>
            </a:r>
            <a:endParaRPr lang="ru-RU" dirty="0"/>
          </a:p>
        </c:rich>
      </c:tx>
      <c:layout>
        <c:manualLayout>
          <c:xMode val="edge"/>
          <c:yMode val="edge"/>
          <c:x val="0.2558206918456678"/>
          <c:y val="1.4814711124798197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Годовой объем закупок</c:v>
                </c:pt>
              </c:strCache>
            </c:strRef>
          </c:tx>
          <c:dLbls>
            <c:dLbl>
              <c:idx val="0"/>
              <c:layout>
                <c:manualLayout>
                  <c:x val="4.3887551975882566E-2"/>
                  <c:y val="-4.5814785781610164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Заказчики района
</a:t>
                    </a:r>
                    <a:r>
                      <a:rPr lang="ru-RU" dirty="0" smtClean="0"/>
                      <a:t>585,8 млн. руб.</a:t>
                    </a:r>
                    <a:r>
                      <a:rPr lang="ru-RU" dirty="0"/>
                      <a:t>
74%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dLbl>
              <c:idx val="1"/>
              <c:layout>
                <c:manualLayout>
                  <c:x val="-4.6326513218839196E-2"/>
                  <c:y val="-5.513366680042683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Заказчики сельских поселений
</a:t>
                    </a:r>
                    <a:r>
                      <a:rPr lang="ru-RU" smtClean="0"/>
                      <a:t>206,3 млн. руб.</a:t>
                    </a:r>
                    <a:r>
                      <a:rPr lang="ru-RU"/>
                      <a:t>
26%</a:t>
                    </a:r>
                  </a:p>
                </c:rich>
              </c:tx>
              <c:showVal val="1"/>
              <c:showCatName val="1"/>
              <c:showPercent val="1"/>
              <c:separator>
</c:separator>
            </c:dLbl>
            <c:showVal val="1"/>
            <c:showCatName val="1"/>
            <c:showPercent val="1"/>
            <c:separator>
</c:separator>
            <c:showLeaderLines val="1"/>
          </c:dLbls>
          <c:cat>
            <c:strRef>
              <c:f>Лист1!$A$2:$A$3</c:f>
              <c:strCache>
                <c:ptCount val="2"/>
                <c:pt idx="0">
                  <c:v>Заказчики района</c:v>
                </c:pt>
                <c:pt idx="1">
                  <c:v>Заказчики сельских поселений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585.79999999999995</c:v>
                </c:pt>
                <c:pt idx="1">
                  <c:v>206.3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Конкурентные способы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АМОДР</c:v>
                </c:pt>
                <c:pt idx="1">
                  <c:v>КСП</c:v>
                </c:pt>
                <c:pt idx="2">
                  <c:v>ФУ</c:v>
                </c:pt>
                <c:pt idx="3">
                  <c:v>Образование</c:v>
                </c:pt>
                <c:pt idx="4">
                  <c:v>Культура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87.9</c:v>
                </c:pt>
                <c:pt idx="1">
                  <c:v>0</c:v>
                </c:pt>
                <c:pt idx="2">
                  <c:v>0</c:v>
                </c:pt>
                <c:pt idx="3">
                  <c:v>0.60000000000000031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Неконкурентные способы</c:v>
                </c:pt>
              </c:strCache>
            </c:strRef>
          </c:tx>
          <c:dLbls>
            <c:dLblPos val="ctr"/>
            <c:showVal val="1"/>
            <c:separator>
</c:separator>
          </c:dLbls>
          <c:cat>
            <c:strRef>
              <c:f>Лист1!$A$2:$A$6</c:f>
              <c:strCache>
                <c:ptCount val="5"/>
                <c:pt idx="0">
                  <c:v>АМОДР</c:v>
                </c:pt>
                <c:pt idx="1">
                  <c:v>КСП</c:v>
                </c:pt>
                <c:pt idx="2">
                  <c:v>ФУ</c:v>
                </c:pt>
                <c:pt idx="3">
                  <c:v>Образование</c:v>
                </c:pt>
                <c:pt idx="4">
                  <c:v>Культура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37.4</c:v>
                </c:pt>
                <c:pt idx="1">
                  <c:v>0.5</c:v>
                </c:pt>
                <c:pt idx="2">
                  <c:v>0.30000000000000016</c:v>
                </c:pt>
                <c:pt idx="3">
                  <c:v>81.5</c:v>
                </c:pt>
                <c:pt idx="4">
                  <c:v>3.8</c:v>
                </c:pt>
              </c:numCache>
            </c:numRef>
          </c:val>
        </c:ser>
        <c:overlap val="100"/>
        <c:axId val="104848384"/>
        <c:axId val="104276736"/>
      </c:barChart>
      <c:catAx>
        <c:axId val="104848384"/>
        <c:scaling>
          <c:orientation val="minMax"/>
        </c:scaling>
        <c:axPos val="b"/>
        <c:tickLblPos val="nextTo"/>
        <c:crossAx val="104276736"/>
        <c:crosses val="autoZero"/>
        <c:auto val="1"/>
        <c:lblAlgn val="ctr"/>
        <c:lblOffset val="100"/>
      </c:catAx>
      <c:valAx>
        <c:axId val="104276736"/>
        <c:scaling>
          <c:orientation val="minMax"/>
        </c:scaling>
        <c:axPos val="l"/>
        <c:majorGridlines/>
        <c:numFmt formatCode="0%" sourceLinked="1"/>
        <c:tickLblPos val="nextTo"/>
        <c:crossAx val="104848384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B0A42-37B5-4928-8C16-972579EBEB8E}" type="datetimeFigureOut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15104A-2440-402D-9FF7-27877D58D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65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02CA6E-0D19-4E77-BDB8-1EFEE17A76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A9629F-54C9-4C7E-B677-114FFE6CD9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F7E78-BAB3-4F08-9CB5-AAF0ED19934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F7E78-BAB3-4F08-9CB5-AAF0ED19934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9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2E3194-E316-4C5E-87A6-A38EAE1E4D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F7E78-BAB3-4F08-9CB5-AAF0ED19934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92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2E3194-E316-4C5E-87A6-A38EAE1E4D5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FC4176-6423-456C-834B-DFE415F4ECE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70C10F-4577-4715-B4C9-26CEA4F9F55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698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FC4176-6423-456C-834B-DFE415F4ECE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36B04D-8742-49E1-AD92-96BC9A2BB79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F7E78-BAB3-4F08-9CB5-AAF0ED19934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39ECA7-214A-475E-AB1D-62B1546C254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16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CF7E78-BAB3-4F08-9CB5-AAF0ED19934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0DDB7-9692-4D10-AFF7-ACA4E9DE65D4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0A0-249A-4CAC-A297-966389BD0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FEBD4-6C1F-49D6-9A9A-71C98CDB8B86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48A16-AE46-4086-BBE8-B99FCC397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5D9B-DA3B-47F9-91AF-9BA1458DA7DF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5DDB2-4892-4EE4-9BA8-BB05DA24E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9474D-D9DD-4CE5-8F95-151F3FF448B0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FBC13-6C98-4A32-A304-3E44656A8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FDAC-70CF-4238-AE1C-B52652AC67E2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31E11-3FBC-44B2-BF07-B5E0C7394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276AC-4853-4073-9E51-3E5585682ED9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F363-CEB5-4DEE-BA03-417ABE3D57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BA66B-5D4E-457B-8594-9852A9991DC1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33E96-AAA1-4CB1-8DF1-AF20A7E00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F6A01-8A8F-439A-AF9E-D32BCDA53D49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F7EE3-95F9-4E2E-BF20-FC2D448DA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DF581-4247-43AF-A2F4-B29F04A9DE43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DAF3-4F0B-490A-986D-5C6631D96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D2E0-4738-4ACE-8716-A8511F52EC26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9C413-AF39-4FE6-86CD-A40EE4179E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BF786-47FB-443D-8DCC-EAB5F3765FE2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07575-F95C-4DC8-A7A4-3D2FEAB35D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868C8F-B33F-42A6-B680-583656154C9F}" type="datetime1">
              <a:rPr lang="ru-RU"/>
              <a:pPr>
                <a:defRPr/>
              </a:pPr>
              <a:t>28.04.2015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B516A3-7F38-416F-BEAA-3CCC9B4C4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kupki.gov.ru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insk_zakupki@mail.ru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Microsoft_Office_Excel_97-20032.xls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3851275" y="549275"/>
            <a:ext cx="5072063" cy="4643438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ru-RU" sz="2800" b="1" i="1" dirty="0" smtClean="0">
                <a:solidFill>
                  <a:srgbClr val="0000FF"/>
                </a:solidFill>
              </a:rPr>
              <a:t>28 апреля 2015 года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3600" b="1" dirty="0" smtClean="0"/>
              <a:t>Об итогах осуществления закупок товаров, работ, услуг в МО Динской </a:t>
            </a:r>
            <a:r>
              <a:rPr lang="ru-RU" sz="3600" b="1" smtClean="0"/>
              <a:t>район </a:t>
            </a:r>
            <a:r>
              <a:rPr lang="ru-RU" sz="3600" b="1" smtClean="0"/>
              <a:t/>
            </a:r>
            <a:br>
              <a:rPr lang="ru-RU" sz="3600" b="1" smtClean="0"/>
            </a:br>
            <a:r>
              <a:rPr lang="ru-RU" sz="3600" b="1" smtClean="0"/>
              <a:t>в </a:t>
            </a:r>
            <a:r>
              <a:rPr lang="ru-RU" sz="3600" b="1" dirty="0" smtClean="0"/>
              <a:t>1 квартале 2015 года</a:t>
            </a:r>
            <a:endParaRPr lang="ru-RU" sz="2600" b="1" dirty="0" smtClean="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6F363-03FE-4B0B-952A-5FD8319F9E54}" type="slidenum">
              <a:rPr lang="ru-RU"/>
              <a:pPr>
                <a:defRPr/>
              </a:pPr>
              <a:t>1</a:t>
            </a:fld>
            <a:endParaRPr lang="ru-RU"/>
          </a:p>
        </p:txBody>
      </p:sp>
      <p:grpSp>
        <p:nvGrpSpPr>
          <p:cNvPr id="6148" name="Группа 11"/>
          <p:cNvGrpSpPr>
            <a:grpSpLocks noChangeAspect="1"/>
          </p:cNvGrpSpPr>
          <p:nvPr/>
        </p:nvGrpSpPr>
        <p:grpSpPr bwMode="auto">
          <a:xfrm>
            <a:off x="0" y="476250"/>
            <a:ext cx="3981450" cy="4302125"/>
            <a:chOff x="500063" y="2500313"/>
            <a:chExt cx="2724150" cy="2724150"/>
          </a:xfrm>
        </p:grpSpPr>
        <p:pic>
          <p:nvPicPr>
            <p:cNvPr id="6150" name="Picture 2" descr="\\Pdc\Общие документы\_volodyatoxic\balance_256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0063" y="2500313"/>
              <a:ext cx="2724150" cy="2724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1" name="Picture 3" descr="\\Pdc\Общие документы\_volodyatoxic\invoice_256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979810">
              <a:off x="2286000" y="3643313"/>
              <a:ext cx="928688" cy="928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5" descr="E:\reward_256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447683">
              <a:off x="693738" y="3694113"/>
              <a:ext cx="842962" cy="842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4" descr="\\Pdc\Общие документы\_volodyatoxic\primary_key_256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1334870">
              <a:off x="2463800" y="3963988"/>
              <a:ext cx="695325" cy="695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2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500188" y="2571750"/>
              <a:ext cx="688975" cy="755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Rectangle 11"/>
          <p:cNvSpPr>
            <a:spLocks noChangeArrowheads="1"/>
          </p:cNvSpPr>
          <p:nvPr/>
        </p:nvSpPr>
        <p:spPr bwMode="auto">
          <a:xfrm>
            <a:off x="92075" y="5876925"/>
            <a:ext cx="9051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2000" b="1" i="1">
                <a:solidFill>
                  <a:srgbClr val="0000FF"/>
                </a:solidFill>
              </a:rPr>
              <a:t>Докладчик: </a:t>
            </a:r>
            <a:r>
              <a:rPr lang="ru-RU" sz="2000" i="1">
                <a:solidFill>
                  <a:srgbClr val="0000FF"/>
                </a:solidFill>
              </a:rPr>
              <a:t>А.А. Демченко - начальник отдела муниципальных закупок </a:t>
            </a:r>
          </a:p>
          <a:p>
            <a:pPr algn="just" eaLnBrk="0" hangingPunct="0"/>
            <a:r>
              <a:rPr lang="ru-RU" sz="2000" i="1">
                <a:solidFill>
                  <a:srgbClr val="0000FF"/>
                </a:solidFill>
              </a:rPr>
              <a:t>                                                администрации МО Динской район</a:t>
            </a:r>
            <a:endParaRPr lang="ru-RU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214313" y="1071563"/>
            <a:ext cx="8572500" cy="4302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/>
              <a:t>Заказчики </a:t>
            </a:r>
            <a:r>
              <a:rPr lang="ru-RU" sz="2200" dirty="0"/>
              <a:t>– казенные и бюджетные учреждения МО Динской райо</a:t>
            </a:r>
            <a:r>
              <a:rPr lang="ru-RU" dirty="0"/>
              <a:t>н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64E41-F507-4519-A4F5-3A63A5B7690C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2875" y="1857375"/>
            <a:ext cx="2500313" cy="25003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Администрация МО Динской район  </a:t>
            </a:r>
          </a:p>
          <a:p>
            <a:pPr algn="ctr">
              <a:defRPr/>
            </a:pPr>
            <a:r>
              <a:rPr lang="ru-RU" sz="2400" dirty="0"/>
              <a:t>+ 5 </a:t>
            </a:r>
            <a:r>
              <a:rPr lang="ru-RU" sz="2400" dirty="0" err="1"/>
              <a:t>под-ведомственных</a:t>
            </a:r>
            <a:r>
              <a:rPr lang="ru-RU" sz="2400" dirty="0"/>
              <a:t> учреждений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57500" y="1928813"/>
            <a:ext cx="857250" cy="235743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КСП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14938" y="1928813"/>
            <a:ext cx="1928812" cy="235743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u="sng" dirty="0"/>
              <a:t>61 </a:t>
            </a:r>
          </a:p>
          <a:p>
            <a:pPr algn="ctr">
              <a:defRPr/>
            </a:pPr>
            <a:r>
              <a:rPr lang="ru-RU" sz="2400" dirty="0"/>
              <a:t>Заказчик отрасли «</a:t>
            </a:r>
            <a:r>
              <a:rPr lang="ru-RU" sz="2400" dirty="0" err="1"/>
              <a:t>Образова-ние</a:t>
            </a:r>
            <a:r>
              <a:rPr lang="ru-RU" sz="2400" dirty="0"/>
              <a:t>»</a:t>
            </a:r>
            <a:endParaRPr lang="ru-RU" sz="28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86625" y="1928813"/>
            <a:ext cx="1714500" cy="22860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u="sng" dirty="0"/>
              <a:t>9 </a:t>
            </a:r>
          </a:p>
          <a:p>
            <a:pPr algn="ctr">
              <a:defRPr/>
            </a:pPr>
            <a:r>
              <a:rPr lang="ru-RU" sz="2200" dirty="0"/>
              <a:t>Заказчиков</a:t>
            </a:r>
            <a:r>
              <a:rPr lang="ru-RU" sz="2400" dirty="0"/>
              <a:t> отрасли </a:t>
            </a:r>
            <a:r>
              <a:rPr lang="ru-RU" sz="2200" dirty="0"/>
              <a:t>«Культура»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857625" y="1928813"/>
            <a:ext cx="1071563" cy="24288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Фин. управление</a:t>
            </a:r>
          </a:p>
        </p:txBody>
      </p:sp>
      <p:sp>
        <p:nvSpPr>
          <p:cNvPr id="25" name="Правая фигурная скобка 24"/>
          <p:cNvSpPr/>
          <p:nvPr/>
        </p:nvSpPr>
        <p:spPr>
          <a:xfrm rot="5400000">
            <a:off x="4375150" y="411163"/>
            <a:ext cx="465138" cy="850106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23" name="TextBox 25"/>
          <p:cNvSpPr txBox="1">
            <a:spLocks noChangeArrowheads="1"/>
          </p:cNvSpPr>
          <p:nvPr/>
        </p:nvSpPr>
        <p:spPr bwMode="auto">
          <a:xfrm>
            <a:off x="357188" y="5000625"/>
            <a:ext cx="84296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/>
              <a:t>Всего </a:t>
            </a:r>
            <a:r>
              <a:rPr lang="ru-RU" sz="2800" dirty="0" smtClean="0"/>
              <a:t>в </a:t>
            </a:r>
            <a:r>
              <a:rPr lang="ru-RU" sz="2800" dirty="0"/>
              <a:t>1 </a:t>
            </a:r>
            <a:r>
              <a:rPr lang="ru-RU" sz="2800" dirty="0" smtClean="0"/>
              <a:t>квартале </a:t>
            </a:r>
            <a:r>
              <a:rPr lang="ru-RU" sz="2800" dirty="0"/>
              <a:t>2015 года </a:t>
            </a:r>
            <a:r>
              <a:rPr lang="ru-RU" sz="2800" u="sng" dirty="0" smtClean="0"/>
              <a:t>осуществили</a:t>
            </a:r>
            <a:r>
              <a:rPr lang="ru-RU" sz="2800" dirty="0" smtClean="0"/>
              <a:t> закупки конкурентными способами:</a:t>
            </a:r>
            <a:endParaRPr lang="ru-RU" sz="2800" dirty="0"/>
          </a:p>
          <a:p>
            <a:pPr algn="ctr"/>
            <a:r>
              <a:rPr lang="ru-RU" sz="3200" dirty="0" smtClean="0">
                <a:solidFill>
                  <a:srgbClr val="0000FF"/>
                </a:solidFill>
              </a:rPr>
              <a:t>4</a:t>
            </a:r>
            <a:r>
              <a:rPr lang="ru-RU" sz="3200" dirty="0" smtClean="0"/>
              <a:t> </a:t>
            </a:r>
            <a:r>
              <a:rPr lang="ru-RU" sz="3200" dirty="0"/>
              <a:t>из </a:t>
            </a:r>
            <a:r>
              <a:rPr lang="ru-RU" sz="3200" b="1" dirty="0">
                <a:solidFill>
                  <a:srgbClr val="C00000"/>
                </a:solidFill>
              </a:rPr>
              <a:t>78 учреждений </a:t>
            </a:r>
            <a:r>
              <a:rPr lang="ru-RU" sz="3200" b="1" dirty="0" smtClean="0">
                <a:solidFill>
                  <a:srgbClr val="C00000"/>
                </a:solidFill>
              </a:rPr>
              <a:t>(5%)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2B2A9-A2D9-41D1-8D38-3DB487839D01}" type="slidenum">
              <a:rPr lang="ru-RU"/>
              <a:pPr>
                <a:defRPr/>
              </a:pPr>
              <a:t>11</a:t>
            </a:fld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14282" y="571480"/>
          <a:ext cx="8358246" cy="58470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57388"/>
                <a:gridCol w="928694"/>
                <a:gridCol w="1071570"/>
                <a:gridCol w="857256"/>
                <a:gridCol w="928694"/>
                <a:gridCol w="928664"/>
                <a:gridCol w="785818"/>
                <a:gridCol w="1000162"/>
              </a:tblGrid>
              <a:tr h="142852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Наименование сельского поселения</a:t>
                      </a:r>
                      <a:endParaRPr lang="ru-RU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/>
                        <a:t>Годовой объем закупок</a:t>
                      </a:r>
                      <a:endParaRPr lang="ru-RU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Объем закупок за 1 кв. 2015 г.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том числе:</a:t>
                      </a:r>
                      <a:endParaRPr lang="ru-RU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/>
                    </a:p>
                  </a:txBody>
                  <a:tcPr/>
                </a:tc>
              </a:tr>
              <a:tr h="4914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Конкурсы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Электр. аукционы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Запросы котировок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Закупки у ед. </a:t>
                      </a:r>
                      <a:r>
                        <a:rPr lang="ru-RU" sz="1600" baseline="0" dirty="0" smtClean="0"/>
                        <a:t>поставщика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>
                    <a:noFill/>
                  </a:tcPr>
                </a:tc>
              </a:tr>
              <a:tr h="422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Монополисты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До</a:t>
                      </a:r>
                      <a:r>
                        <a:rPr lang="ru-RU" sz="1600" baseline="0" dirty="0" smtClean="0"/>
                        <a:t> 100 (400) тыс. руб.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Васюринское</a:t>
                      </a:r>
                      <a:endParaRPr lang="ru-RU" sz="16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21,7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2,6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1,3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Динское</a:t>
                      </a:r>
                      <a:r>
                        <a:rPr lang="ru-RU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96,5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8,6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Красносельское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4,2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Мичуринское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9,9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Н-Величковское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12,4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Н-Титаровское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23,7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14,3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Первореченское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0,5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Пластуновское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18,4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1,1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/>
                        <a:t>Ст-Мышастовское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Южно-Кубанское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11,3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2,2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206,3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56,0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16,8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24,0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0"/>
            <a:ext cx="85725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Сведения об объемах закупок в сельских поселениях района 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2B2A9-A2D9-41D1-8D38-3DB487839D01}" type="slidenum">
              <a:rPr lang="ru-RU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1214422"/>
          <a:ext cx="8358215" cy="36931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21723"/>
                <a:gridCol w="2035995"/>
                <a:gridCol w="2071702"/>
                <a:gridCol w="1071570"/>
                <a:gridCol w="857225"/>
              </a:tblGrid>
              <a:tr h="5334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Наименование сельского поселения</a:t>
                      </a:r>
                      <a:endParaRPr lang="ru-RU" sz="1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/>
                        <a:t>Начальные (максимальные) цены контрактов, млн. руб.</a:t>
                      </a:r>
                      <a:endParaRPr lang="ru-RU" sz="18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/>
                        <a:t>Цены контрактов, заключенных по итогам конкурентных процедур, млн. руб.</a:t>
                      </a:r>
                      <a:endParaRPr lang="ru-RU" sz="18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FF"/>
                          </a:solidFill>
                        </a:rPr>
                        <a:t>Экономия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rgbClr val="0000FF"/>
                          </a:solidFill>
                        </a:rPr>
                        <a:t>млн. руб.</a:t>
                      </a:r>
                      <a:endParaRPr lang="ru-RU" sz="1800" b="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FF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Васюринское</a:t>
                      </a:r>
                      <a:endParaRPr lang="ru-RU" sz="20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Динское</a:t>
                      </a:r>
                      <a:r>
                        <a:rPr lang="ru-RU" sz="20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5,9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1,2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16,9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Новотитаровское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1,2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7,7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Пластуновское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0,1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4,8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17,6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15,1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14,2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142852"/>
            <a:ext cx="85725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Сведения об экономии от проведения конкурентных процедур в разрезе сельских поселений Динского района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35782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</a:rPr>
              <a:t>Примечание: Красносельское, Мичуринское, </a:t>
            </a:r>
            <a:r>
              <a:rPr lang="ru-RU" i="1" dirty="0" err="1" smtClean="0">
                <a:solidFill>
                  <a:srgbClr val="C00000"/>
                </a:solidFill>
              </a:rPr>
              <a:t>Нововеличковское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</a:rPr>
              <a:t>Первореченское</a:t>
            </a:r>
            <a:r>
              <a:rPr lang="ru-RU" i="1" dirty="0" smtClean="0">
                <a:solidFill>
                  <a:srgbClr val="C00000"/>
                </a:solidFill>
              </a:rPr>
              <a:t>, </a:t>
            </a:r>
            <a:r>
              <a:rPr lang="ru-RU" i="1" dirty="0" err="1" smtClean="0">
                <a:solidFill>
                  <a:srgbClr val="C00000"/>
                </a:solidFill>
              </a:rPr>
              <a:t>Старомышастовское</a:t>
            </a:r>
            <a:r>
              <a:rPr lang="ru-RU" i="1" dirty="0" smtClean="0">
                <a:solidFill>
                  <a:srgbClr val="C00000"/>
                </a:solidFill>
              </a:rPr>
              <a:t>, Южно-Кубанское сельские поселения в 1 квартале </a:t>
            </a:r>
            <a:r>
              <a:rPr lang="ru-RU" b="1" i="1" dirty="0" smtClean="0">
                <a:solidFill>
                  <a:srgbClr val="C00000"/>
                </a:solidFill>
              </a:rPr>
              <a:t>закупки конкурентными способами не осуществляли</a:t>
            </a:r>
            <a:r>
              <a:rPr lang="ru-RU" dirty="0" smtClean="0">
                <a:solidFill>
                  <a:srgbClr val="C00000"/>
                </a:solidFill>
              </a:rPr>
              <a:t>  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642939" y="857232"/>
            <a:ext cx="8001028" cy="5500726"/>
          </a:xfrm>
          <a:prstGeom prst="roundRect">
            <a:avLst>
              <a:gd name="adj" fmla="val 942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ru-RU" sz="2800" b="1" dirty="0" smtClean="0"/>
              <a:t>В соответствии с резолюцией расширенного планерного совещания </a:t>
            </a:r>
            <a:r>
              <a:rPr lang="ru-RU" sz="2800" dirty="0" smtClean="0"/>
              <a:t>с главами сельских поселений МО Динской район от 24 марта 2015 года необходимо в срок до 1 апреля 2015 года обеспечить подготовку и размещение на официальном сайте </a:t>
            </a:r>
            <a:r>
              <a:rPr lang="ru-RU" sz="2800" u="sng" dirty="0" smtClean="0">
                <a:hlinkClick r:id="rId3"/>
              </a:rPr>
              <a:t>www.zakupki.gov.ru</a:t>
            </a:r>
            <a:r>
              <a:rPr lang="ru-RU" sz="2800" dirty="0" smtClean="0"/>
              <a:t>  отчетов об объеме закупок у субъектов малого предпринимательства и социально ориентированных некоммерческих организаций за 2014 год в порядке, установленном Постановлением Правительства Российской Федерации  от 17 марта 2015 г. № 238.</a:t>
            </a:r>
          </a:p>
        </p:txBody>
      </p:sp>
      <p:pic>
        <p:nvPicPr>
          <p:cNvPr id="17414" name="Picture 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143000" y="0"/>
            <a:ext cx="5214938" cy="1000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2B2A9-A2D9-41D1-8D38-3DB487839D01}" type="slidenum">
              <a:rPr lang="ru-RU"/>
              <a:pPr>
                <a:defRPr/>
              </a:pPr>
              <a:t>14</a:t>
            </a:fld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1142984"/>
          <a:ext cx="8358215" cy="56337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21723"/>
                <a:gridCol w="1509123"/>
                <a:gridCol w="1509123"/>
                <a:gridCol w="1509123"/>
                <a:gridCol w="1509123"/>
              </a:tblGrid>
              <a:tr h="5334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Наименование сельского поселения</a:t>
                      </a:r>
                      <a:endParaRPr lang="ru-RU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/>
                        <a:t>Годовой объем закупок для СМП/СОНО, млн. руб.</a:t>
                      </a:r>
                      <a:endParaRPr lang="ru-RU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Плановая норма закупок</a:t>
                      </a:r>
                      <a:r>
                        <a:rPr lang="ru-RU" sz="1600" b="0" baseline="0" dirty="0" smtClean="0"/>
                        <a:t> у СМП/СОНО (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</a:rPr>
                        <a:t>15% от год. объема</a:t>
                      </a:r>
                      <a:r>
                        <a:rPr lang="ru-RU" sz="1600" b="0" baseline="0" dirty="0" smtClean="0"/>
                        <a:t>), млн. руб.</a:t>
                      </a:r>
                      <a:endParaRPr lang="ru-RU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Фактически</a:t>
                      </a:r>
                      <a:r>
                        <a:rPr lang="ru-RU" sz="1600" b="0" baseline="0" dirty="0" smtClean="0"/>
                        <a:t> осуществлено закупок у СМП/СОНО</a:t>
                      </a:r>
                      <a:endParaRPr lang="ru-RU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/>
                        <a:t>млн. руб.</a:t>
                      </a:r>
                      <a:endParaRPr lang="ru-RU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%</a:t>
                      </a:r>
                      <a:endParaRPr lang="ru-RU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АМОДР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72,0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10,8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1,5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/>
                        <a:t>Васюринское</a:t>
                      </a:r>
                      <a:endParaRPr lang="ru-RU" sz="1800" b="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3,3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0,5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21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/>
                        <a:t>Динское</a:t>
                      </a:r>
                      <a:r>
                        <a:rPr lang="ru-RU" sz="1800" b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14,8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2,6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Красносельское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Мичуринское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4,1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0,6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/>
                        <a:t>Н-Величковское</a:t>
                      </a:r>
                      <a:endParaRPr lang="ru-RU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0,2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/>
                        <a:t>Н-Титаровское</a:t>
                      </a:r>
                      <a:endParaRPr lang="ru-RU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13,5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15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/>
                        <a:t>Первореченское</a:t>
                      </a:r>
                      <a:endParaRPr lang="ru-RU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/>
                        <a:t>Пластуновское</a:t>
                      </a:r>
                      <a:endParaRPr lang="ru-RU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4,4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0,7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 smtClean="0"/>
                        <a:t>Ст-Мышастовское</a:t>
                      </a:r>
                      <a:endParaRPr lang="ru-RU" sz="18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0,8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Южно-Кубанское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142852"/>
            <a:ext cx="864393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Сведения об объемах закупок у СМП/СОНО за 1 квартал 2015 г.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в разрезе сельских поселений Динского района </a:t>
            </a:r>
            <a:endParaRPr lang="ru-RU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9" descr="C:\Documents and Settings\volodyatoxic\Рабочий стол\presentation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6"/>
          <p:cNvSpPr txBox="1">
            <a:spLocks noChangeArrowheads="1"/>
          </p:cNvSpPr>
          <p:nvPr/>
        </p:nvSpPr>
        <p:spPr bwMode="auto">
          <a:xfrm>
            <a:off x="971550" y="261938"/>
            <a:ext cx="7143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C00000"/>
                </a:solidFill>
              </a:rPr>
              <a:t>Благодарю за внимание!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857250" y="1214438"/>
            <a:ext cx="6732588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</a:pPr>
            <a:r>
              <a:rPr lang="ru-RU" sz="3200" b="1" i="1">
                <a:solidFill>
                  <a:srgbClr val="0C03BD"/>
                </a:solidFill>
                <a:latin typeface="Corbel" pitchFamily="34" charset="0"/>
              </a:rPr>
              <a:t>Отдел муниципальных закупок </a:t>
            </a:r>
            <a:br>
              <a:rPr lang="ru-RU" sz="3200" b="1" i="1">
                <a:solidFill>
                  <a:srgbClr val="0C03BD"/>
                </a:solidFill>
                <a:latin typeface="Corbel" pitchFamily="34" charset="0"/>
              </a:rPr>
            </a:br>
            <a:r>
              <a:rPr lang="ru-RU" sz="3200" b="1" i="1">
                <a:solidFill>
                  <a:srgbClr val="0C03BD"/>
                </a:solidFill>
                <a:latin typeface="Corbel" pitchFamily="34" charset="0"/>
              </a:rPr>
              <a:t>администрации МО Динской район </a:t>
            </a:r>
            <a:r>
              <a:rPr lang="ru-RU" sz="3200" i="1">
                <a:latin typeface="Corbel" pitchFamily="34" charset="0"/>
              </a:rPr>
              <a:t/>
            </a:r>
            <a:br>
              <a:rPr lang="ru-RU" sz="3200" i="1">
                <a:latin typeface="Corbel" pitchFamily="34" charset="0"/>
              </a:rPr>
            </a:br>
            <a:r>
              <a:rPr lang="ru-RU" sz="3200"/>
              <a:t>тел.: </a:t>
            </a:r>
            <a:r>
              <a:rPr lang="ru-RU" sz="3200" b="1"/>
              <a:t>6-56-70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200"/>
              <a:t>e-mail</a:t>
            </a:r>
            <a:r>
              <a:rPr lang="ru-RU" sz="3200"/>
              <a:t>: </a:t>
            </a:r>
            <a:r>
              <a:rPr lang="en-US" sz="3200" b="1">
                <a:solidFill>
                  <a:srgbClr val="0000FF"/>
                </a:solidFill>
                <a:hlinkClick r:id="rId3"/>
              </a:rPr>
              <a:t>dinsk_zakupki@mail.ru</a:t>
            </a:r>
            <a:endParaRPr lang="ru-RU" sz="3200" b="1">
              <a:solidFill>
                <a:srgbClr val="0000FF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99E518-5B7D-477C-ADDB-2B657FF305BB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642939" y="857232"/>
            <a:ext cx="8001028" cy="5643602"/>
          </a:xfrm>
          <a:prstGeom prst="roundRect">
            <a:avLst>
              <a:gd name="adj" fmla="val 942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/>
              <a:t>Форма отчетности «Сведения об осуществлении закупок товаров, работ, услуг для обеспечения государственных и муниципальных нужд», формируемой государственными и муниципальными заказчиками, бюджетными учреждениями Краснодарского края» </a:t>
            </a:r>
            <a:r>
              <a:rPr lang="ru-RU" sz="2800" dirty="0" smtClean="0"/>
              <a:t>(утв. приказом департамента по регулированию контрактной системы Краснодарского края от 01.08.2014 № 108).</a:t>
            </a:r>
          </a:p>
          <a:p>
            <a:pPr algn="ctr">
              <a:defRPr/>
            </a:pPr>
            <a:r>
              <a:rPr lang="ru-RU" sz="2800" dirty="0" smtClean="0">
                <a:solidFill>
                  <a:srgbClr val="0000FF"/>
                </a:solidFill>
              </a:rPr>
              <a:t>Сроки предоставления: ежеквартально накопительным итогом</a:t>
            </a:r>
            <a:endParaRPr lang="ru-RU" sz="2800" dirty="0">
              <a:solidFill>
                <a:srgbClr val="0000FF"/>
              </a:solidFill>
            </a:endParaRPr>
          </a:p>
        </p:txBody>
      </p:sp>
      <p:pic>
        <p:nvPicPr>
          <p:cNvPr id="17414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1143000" y="0"/>
            <a:ext cx="5214938" cy="1000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0E957-2222-45D7-A59E-B12BA99669D3}" type="slidenum">
              <a:rPr lang="ru-RU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928670"/>
          <a:ext cx="850112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44FDF-3624-4F82-B4A7-200CB1CB6622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285750" y="0"/>
            <a:ext cx="6143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Сведения об осуществлении закупок в целом по району за 1 кв. 2015 г.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50" y="857250"/>
          <a:ext cx="8358246" cy="5577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14482"/>
                <a:gridCol w="1071600"/>
                <a:gridCol w="1214446"/>
                <a:gridCol w="1571636"/>
                <a:gridCol w="1357322"/>
                <a:gridCol w="1428760"/>
              </a:tblGrid>
              <a:tr h="214314"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Наименование показателя</a:t>
                      </a:r>
                      <a:endParaRPr lang="ru-RU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Всего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том числе:</a:t>
                      </a:r>
                      <a:endParaRPr lang="ru-RU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6400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Открытые Конкурсы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Электронные аукционы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Запросы котировок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Закупки у ед. </a:t>
                      </a:r>
                      <a:r>
                        <a:rPr lang="ru-RU" baseline="0" dirty="0" smtClean="0"/>
                        <a:t>поставщика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 закупок, шт.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2539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2291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Начальные цены, 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278,8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164,3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Количество  заключенных контрактов, шт.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2511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2291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Цены контрактов, 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267,9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164,3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Экономия от состоявшихся закупок, млн.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10,9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00FF"/>
                          </a:solidFill>
                        </a:rPr>
                        <a:t>0,8</a:t>
                      </a:r>
                      <a:endParaRPr lang="ru-RU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00FF"/>
                          </a:solidFill>
                        </a:rPr>
                        <a:t>9,7</a:t>
                      </a:r>
                      <a:endParaRPr lang="ru-RU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rgbClr val="0000FF"/>
                          </a:solidFill>
                        </a:rPr>
                        <a:t>0,4</a:t>
                      </a:r>
                      <a:endParaRPr lang="ru-RU" b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0E957-2222-45D7-A59E-B12BA99669D3}" type="slidenum">
              <a:rPr lang="ru-RU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9220" name="Диаграмма 6"/>
          <p:cNvGraphicFramePr>
            <a:graphicFrameLocks/>
          </p:cNvGraphicFramePr>
          <p:nvPr/>
        </p:nvGraphicFramePr>
        <p:xfrm>
          <a:off x="500063" y="714375"/>
          <a:ext cx="8215312" cy="5643563"/>
        </p:xfrm>
        <a:graphic>
          <a:graphicData uri="http://schemas.openxmlformats.org/presentationml/2006/ole">
            <p:oleObj spid="_x0000_s48130" r:id="rId5" imgW="8218120" imgH="5645385" progId="Excel.Sheet.8">
              <p:embed/>
            </p:oleObj>
          </a:graphicData>
        </a:graphic>
      </p:graphicFrame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85750" y="0"/>
            <a:ext cx="6143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/>
              <a:t>Сведения об осуществлении закупок в целом по району за 1 кв. 2015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ED04B-3033-41BF-BD03-AB7396D016D4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10244" name="Диаграмма 7"/>
          <p:cNvGraphicFramePr>
            <a:graphicFrameLocks/>
          </p:cNvGraphicFramePr>
          <p:nvPr/>
        </p:nvGraphicFramePr>
        <p:xfrm>
          <a:off x="357188" y="1214438"/>
          <a:ext cx="8429625" cy="4500562"/>
        </p:xfrm>
        <a:graphic>
          <a:graphicData uri="http://schemas.openxmlformats.org/presentationml/2006/ole">
            <p:oleObj spid="_x0000_s10244" r:id="rId5" imgW="8425402" imgH="4505334" progId="Excel.Sheet.8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50" y="571500"/>
            <a:ext cx="8572500" cy="461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FF"/>
                </a:solidFill>
              </a:rPr>
              <a:t>Соотношение состоявшихся и несостоявшихся закупок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2875" y="5857875"/>
          <a:ext cx="5643600" cy="640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14511"/>
                <a:gridCol w="857257"/>
                <a:gridCol w="1643073"/>
                <a:gridCol w="142875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Среднее </a:t>
                      </a:r>
                    </a:p>
                    <a:p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кол-во заявок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72198" y="1285860"/>
            <a:ext cx="12144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млн.руб.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2B2A9-A2D9-41D1-8D38-3DB487839D01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20" y="142852"/>
          <a:ext cx="8358246" cy="6217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28760"/>
                <a:gridCol w="928694"/>
                <a:gridCol w="928694"/>
                <a:gridCol w="928694"/>
                <a:gridCol w="899085"/>
                <a:gridCol w="1044781"/>
                <a:gridCol w="1099769"/>
                <a:gridCol w="1099769"/>
              </a:tblGrid>
              <a:tr h="142852"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Наименование ГРБС, заказчиков</a:t>
                      </a:r>
                      <a:endParaRPr lang="ru-RU" sz="16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/>
                        <a:t>Годовой объем закупок</a:t>
                      </a:r>
                      <a:endParaRPr lang="ru-RU" sz="16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Объем закупок за 1 кв. 2015 г.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 том числе:</a:t>
                      </a:r>
                      <a:endParaRPr lang="ru-RU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/>
                    </a:p>
                  </a:txBody>
                  <a:tcPr/>
                </a:tc>
              </a:tr>
              <a:tr h="4914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Конкурсы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Электр. аукционы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Запросы котировок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Закупки у ед. </a:t>
                      </a:r>
                      <a:r>
                        <a:rPr lang="ru-RU" sz="1600" baseline="0" dirty="0" smtClean="0"/>
                        <a:t>поставщика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>
                    <a:noFill/>
                  </a:tcPr>
                </a:tc>
              </a:tr>
              <a:tr h="422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Монополисты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До</a:t>
                      </a:r>
                      <a:r>
                        <a:rPr lang="ru-RU" sz="1600" baseline="0" dirty="0" smtClean="0"/>
                        <a:t> 100 (400) тыс. руб.</a:t>
                      </a:r>
                      <a:endParaRPr lang="ru-RU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АМОДР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121,2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11,3</a:t>
                      </a:r>
                      <a:endParaRPr lang="ru-R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2,3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6,6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0,9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КУ УХТО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8,3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БУ МФЦ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3,8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БУ МЦ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2,6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БУ СЗ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22,7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БУ АСС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2,0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БУ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181,3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110,4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КСП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0,9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0,5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2,4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232,7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82,1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41,4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40,1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КУЛЬТУРА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7,9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00FF"/>
                          </a:solidFill>
                        </a:rPr>
                        <a:t>585,8</a:t>
                      </a:r>
                      <a:endParaRPr lang="ru-RU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212,0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85,3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3,2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70,8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52,7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B72067-C337-4BBD-AAFE-5050E833F45A}" type="slidenum">
              <a:rPr lang="ru-RU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85750" y="571500"/>
            <a:ext cx="8572500" cy="830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Соотношение доли конкурентных и неконкурентных закупок </a:t>
            </a:r>
          </a:p>
          <a:p>
            <a:pPr algn="ctr">
              <a:defRPr/>
            </a:pPr>
            <a:r>
              <a:rPr lang="ru-RU" sz="2400" dirty="0">
                <a:solidFill>
                  <a:srgbClr val="0000FF"/>
                </a:solidFill>
              </a:rPr>
              <a:t>в разрезе ГРБС МО Динской район 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85720" y="1500174"/>
          <a:ext cx="857256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12B2A9-A2D9-41D1-8D38-3DB487839D01}" type="slidenum">
              <a:rPr lang="ru-RU"/>
              <a:pPr>
                <a:defRPr/>
              </a:pPr>
              <a:t>9</a:t>
            </a:fld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1214422"/>
          <a:ext cx="8358215" cy="40386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21723"/>
                <a:gridCol w="2035995"/>
                <a:gridCol w="2071702"/>
                <a:gridCol w="1071570"/>
                <a:gridCol w="857225"/>
              </a:tblGrid>
              <a:tr h="5334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Наименование  заказчиков</a:t>
                      </a:r>
                      <a:endParaRPr lang="ru-RU" sz="18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/>
                        <a:t>Начальные (максимальные) цены контрактов, млн. руб.</a:t>
                      </a:r>
                      <a:endParaRPr lang="ru-RU" sz="18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/>
                        <a:t>Цены контрактов, заключенных по итогам конкурентных процедур, млн. руб.</a:t>
                      </a:r>
                      <a:endParaRPr lang="ru-RU" sz="18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FF"/>
                          </a:solidFill>
                        </a:rPr>
                        <a:t>Экономия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baseline="0" dirty="0" smtClean="0">
                          <a:solidFill>
                            <a:srgbClr val="0000FF"/>
                          </a:solidFill>
                        </a:rPr>
                        <a:t>млн. руб.</a:t>
                      </a:r>
                      <a:endParaRPr lang="ru-RU" sz="1800" b="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FF"/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</a:rPr>
                        <a:t>АМОДР</a:t>
                      </a:r>
                      <a:r>
                        <a:rPr lang="ru-RU" sz="1800" dirty="0" smtClean="0"/>
                        <a:t> (</a:t>
                      </a:r>
                      <a:r>
                        <a:rPr lang="ru-RU" sz="1800" i="1" dirty="0" smtClean="0"/>
                        <a:t>с КУ УХТО</a:t>
                      </a:r>
                      <a:r>
                        <a:rPr lang="ru-RU" sz="1800" dirty="0" smtClean="0"/>
                        <a:t>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4,5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4,1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0,4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8,9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</a:rPr>
                        <a:t>БУ ЦРБ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90,4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82,6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7,8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8,6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</a:rPr>
                        <a:t>ОБРАЗОВАНИЕ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(БОУ СОШ №29, КУ МО Динской район "ЦБ </a:t>
                      </a:r>
                      <a:r>
                        <a:rPr lang="ru-RU" sz="1800" i="1" dirty="0" err="1" smtClean="0"/>
                        <a:t>УОиК</a:t>
                      </a:r>
                      <a:r>
                        <a:rPr lang="ru-RU" sz="1800" i="1" dirty="0" smtClean="0"/>
                        <a:t>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0,66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0,64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0,02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95,56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87,34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8,22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FF"/>
                          </a:solidFill>
                        </a:rPr>
                        <a:t>8,6</a:t>
                      </a:r>
                      <a:endParaRPr lang="ru-RU" sz="18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142852"/>
            <a:ext cx="857250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00FF"/>
                </a:solidFill>
              </a:rPr>
              <a:t>Сведения об экономии от проведения конкурентных процедур в разрезе заказчиков Динского района</a:t>
            </a:r>
            <a:endParaRPr lang="ru-RU" sz="2400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5357826"/>
            <a:ext cx="8286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i="1" dirty="0" smtClean="0">
              <a:solidFill>
                <a:srgbClr val="C00000"/>
              </a:solidFill>
            </a:endParaRPr>
          </a:p>
          <a:p>
            <a:r>
              <a:rPr lang="ru-RU" i="1" dirty="0" smtClean="0">
                <a:solidFill>
                  <a:srgbClr val="C00000"/>
                </a:solidFill>
              </a:rPr>
              <a:t>Примечание: Остальные заказчики  в 1 квартале </a:t>
            </a:r>
            <a:r>
              <a:rPr lang="ru-RU" b="1" i="1" dirty="0" smtClean="0">
                <a:solidFill>
                  <a:srgbClr val="C00000"/>
                </a:solidFill>
              </a:rPr>
              <a:t>закупки конкурентными способами не осуществляли</a:t>
            </a:r>
            <a:r>
              <a:rPr lang="ru-RU" dirty="0" smtClean="0">
                <a:solidFill>
                  <a:srgbClr val="C00000"/>
                </a:solidFill>
              </a:rPr>
              <a:t>  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8435</TotalTime>
  <Words>921</Words>
  <Application>Microsoft Office PowerPoint</Application>
  <PresentationFormat>Экран (4:3)</PresentationFormat>
  <Paragraphs>429</Paragraphs>
  <Slides>15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 Microsoft Office Excel 97-2003</vt:lpstr>
      <vt:lpstr>28 апреля 2015 года  Об итогах осуществления закупок товаров, работ, услуг в МО Динской район  в 1 квартале 2015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Валерьевич Давыдов</dc:creator>
  <cp:lastModifiedBy>user46</cp:lastModifiedBy>
  <cp:revision>886</cp:revision>
  <dcterms:created xsi:type="dcterms:W3CDTF">2011-05-04T07:21:16Z</dcterms:created>
  <dcterms:modified xsi:type="dcterms:W3CDTF">2015-04-28T10:57:01Z</dcterms:modified>
</cp:coreProperties>
</file>